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61" r:id="rId6"/>
    <p:sldId id="263" r:id="rId7"/>
    <p:sldId id="264" r:id="rId8"/>
    <p:sldId id="265" r:id="rId9"/>
    <p:sldId id="268" r:id="rId10"/>
    <p:sldId id="269" r:id="rId11"/>
    <p:sldId id="266" r:id="rId12"/>
    <p:sldId id="273" r:id="rId13"/>
    <p:sldId id="270" r:id="rId14"/>
    <p:sldId id="274" r:id="rId15"/>
    <p:sldId id="275" r:id="rId16"/>
    <p:sldId id="276" r:id="rId17"/>
    <p:sldId id="279"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79354" autoAdjust="0"/>
  </p:normalViewPr>
  <p:slideViewPr>
    <p:cSldViewPr snapToGrid="0">
      <p:cViewPr varScale="1">
        <p:scale>
          <a:sx n="59" d="100"/>
          <a:sy n="59" d="100"/>
        </p:scale>
        <p:origin x="11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3FD56-3FA6-4977-8F95-398D409FCB48}"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390DA-BDFA-47C9-A37F-10790829C13A}" type="slidenum">
              <a:rPr lang="en-US" smtClean="0"/>
              <a:t>‹#›</a:t>
            </a:fld>
            <a:endParaRPr lang="en-US"/>
          </a:p>
        </p:txBody>
      </p:sp>
    </p:spTree>
    <p:extLst>
      <p:ext uri="{BB962C8B-B14F-4D97-AF65-F5344CB8AC3E}">
        <p14:creationId xmlns:p14="http://schemas.microsoft.com/office/powerpoint/2010/main" val="75459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Soda</a:t>
            </a:r>
            <a:r>
              <a:rPr lang="en-US" baseline="0" dirty="0" smtClean="0"/>
              <a:t> ash = sodium carbonate </a:t>
            </a:r>
            <a:r>
              <a:rPr lang="th-TH" baseline="0" dirty="0" smtClean="0"/>
              <a:t>หรือ </a:t>
            </a:r>
            <a:r>
              <a:rPr lang="en-US" baseline="0" dirty="0" smtClean="0"/>
              <a:t>flux </a:t>
            </a:r>
            <a:r>
              <a:rPr lang="th-TH" baseline="0" dirty="0" smtClean="0"/>
              <a:t>ผสมลงไปใน </a:t>
            </a:r>
            <a:r>
              <a:rPr lang="en-US" baseline="0" dirty="0" smtClean="0"/>
              <a:t>sio2 </a:t>
            </a:r>
            <a:r>
              <a:rPr lang="th-TH" baseline="0" dirty="0" smtClean="0"/>
              <a:t>เพื่อลดจุดหลอมเหลว</a:t>
            </a:r>
            <a:endParaRPr lang="en-US" baseline="0" dirty="0" smtClean="0"/>
          </a:p>
          <a:p>
            <a:r>
              <a:rPr lang="en-US" baseline="0" dirty="0" smtClean="0"/>
              <a:t>Lime = calcium containing inorganic such as calcium oxide, calcium hydroxide</a:t>
            </a:r>
          </a:p>
          <a:p>
            <a:r>
              <a:rPr lang="en-US" baseline="0" dirty="0" smtClean="0"/>
              <a:t>Silicon dioxide Si)2</a:t>
            </a:r>
          </a:p>
          <a:p>
            <a:r>
              <a:rPr lang="en-US" baseline="0" dirty="0" smtClean="0"/>
              <a:t>Soda = Sodium carbonate Na2CO3</a:t>
            </a:r>
          </a:p>
          <a:p>
            <a:r>
              <a:rPr lang="en-US" baseline="0" dirty="0" smtClean="0"/>
              <a:t>Boron </a:t>
            </a:r>
            <a:r>
              <a:rPr lang="en-US" baseline="0" dirty="0" smtClean="0"/>
              <a:t>content </a:t>
            </a:r>
            <a:r>
              <a:rPr lang="th-TH" baseline="0" dirty="0" smtClean="0"/>
              <a:t>ในที่นี้หมายถึง </a:t>
            </a:r>
            <a:r>
              <a:rPr lang="en-US" baseline="0" dirty="0" smtClean="0"/>
              <a:t>boron oxide B2O3</a:t>
            </a:r>
          </a:p>
          <a:p>
            <a:r>
              <a:rPr lang="en-US" baseline="0" dirty="0" smtClean="0"/>
              <a:t>Lime  = calcium oxide   </a:t>
            </a:r>
            <a:r>
              <a:rPr lang="en-US" baseline="0" dirty="0" err="1" smtClean="0"/>
              <a:t>CaO</a:t>
            </a:r>
            <a:endParaRPr lang="en-US" dirty="0"/>
          </a:p>
        </p:txBody>
      </p:sp>
      <p:sp>
        <p:nvSpPr>
          <p:cNvPr id="4" name="Slide Number Placeholder 3"/>
          <p:cNvSpPr>
            <a:spLocks noGrp="1"/>
          </p:cNvSpPr>
          <p:nvPr>
            <p:ph type="sldNum" sz="quarter" idx="10"/>
          </p:nvPr>
        </p:nvSpPr>
        <p:spPr/>
        <p:txBody>
          <a:bodyPr/>
          <a:lstStyle/>
          <a:p>
            <a:fld id="{34E390DA-BDFA-47C9-A37F-10790829C13A}" type="slidenum">
              <a:rPr lang="en-US" smtClean="0"/>
              <a:t>2</a:t>
            </a:fld>
            <a:endParaRPr lang="en-US"/>
          </a:p>
        </p:txBody>
      </p:sp>
    </p:spTree>
    <p:extLst>
      <p:ext uri="{BB962C8B-B14F-4D97-AF65-F5344CB8AC3E}">
        <p14:creationId xmlns:p14="http://schemas.microsoft.com/office/powerpoint/2010/main" val="34472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http://www.novalglass.com/glass/how-to-make-float-glass/</a:t>
            </a:r>
          </a:p>
          <a:p>
            <a:r>
              <a:rPr lang="en-US" dirty="0" smtClean="0"/>
              <a:t>http://www.build.com.au/laminated-glass</a:t>
            </a:r>
          </a:p>
          <a:p>
            <a:r>
              <a:rPr lang="en-US" dirty="0" smtClean="0"/>
              <a:t>http://www.ebay.com/sch/LG-Tempered-Glass-Cellphone-Screen-Protector/58540/bn_857475/i.html</a:t>
            </a:r>
          </a:p>
          <a:p>
            <a:r>
              <a:rPr lang="en-US" dirty="0" smtClean="0"/>
              <a:t>Glass may be strengthened by tempering. This is process whereby</a:t>
            </a:r>
            <a:r>
              <a:rPr lang="en-US" baseline="0" dirty="0" smtClean="0"/>
              <a:t> the glass is heated and cooled rapidly, producing deliberate tensile stress in the surface.</a:t>
            </a:r>
            <a:endParaRPr lang="en-US" dirty="0"/>
          </a:p>
        </p:txBody>
      </p:sp>
      <p:sp>
        <p:nvSpPr>
          <p:cNvPr id="4" name="Slide Number Placeholder 3"/>
          <p:cNvSpPr>
            <a:spLocks noGrp="1"/>
          </p:cNvSpPr>
          <p:nvPr>
            <p:ph type="sldNum" sz="quarter" idx="10"/>
          </p:nvPr>
        </p:nvSpPr>
        <p:spPr/>
        <p:txBody>
          <a:bodyPr/>
          <a:lstStyle/>
          <a:p>
            <a:fld id="{34E390DA-BDFA-47C9-A37F-10790829C13A}" type="slidenum">
              <a:rPr lang="en-US" smtClean="0"/>
              <a:t>3</a:t>
            </a:fld>
            <a:endParaRPr lang="en-US"/>
          </a:p>
        </p:txBody>
      </p:sp>
    </p:spTree>
    <p:extLst>
      <p:ext uri="{BB962C8B-B14F-4D97-AF65-F5344CB8AC3E}">
        <p14:creationId xmlns:p14="http://schemas.microsoft.com/office/powerpoint/2010/main" val="168904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smtClean="0"/>
              <a:t>www.youtube.com/watch?v=0QeLz_iUF6c</a:t>
            </a:r>
          </a:p>
          <a:p>
            <a:r>
              <a:rPr lang="en-US" dirty="0" smtClean="0"/>
              <a:t>Tensile</a:t>
            </a:r>
            <a:r>
              <a:rPr lang="en-US" baseline="0" dirty="0" smtClean="0"/>
              <a:t> stress </a:t>
            </a:r>
            <a:r>
              <a:rPr lang="th-TH" baseline="0" dirty="0" smtClean="0"/>
              <a:t>คือ แรงดึง</a:t>
            </a:r>
            <a:r>
              <a:rPr lang="th-TH" baseline="0" dirty="0" err="1" smtClean="0"/>
              <a:t>ต่อพท</a:t>
            </a:r>
            <a:r>
              <a:rPr lang="th-TH" baseline="0" dirty="0" smtClean="0"/>
              <a:t>ให้วัตถุยาวขึ้น  </a:t>
            </a:r>
            <a:r>
              <a:rPr lang="en-US" baseline="0" dirty="0" smtClean="0"/>
              <a:t>compressive stress </a:t>
            </a:r>
            <a:r>
              <a:rPr lang="th-TH" baseline="0" dirty="0" smtClean="0"/>
              <a:t>คือแรงกด</a:t>
            </a:r>
            <a:r>
              <a:rPr lang="th-TH" baseline="0" dirty="0" err="1" smtClean="0"/>
              <a:t>ต่อพท</a:t>
            </a:r>
            <a:r>
              <a:rPr lang="th-TH" baseline="0" dirty="0" smtClean="0"/>
              <a:t> ให้วัตถุเล็กลง</a:t>
            </a:r>
          </a:p>
          <a:p>
            <a:r>
              <a:rPr lang="en-US" baseline="0" dirty="0" smtClean="0"/>
              <a:t>Tensile strength </a:t>
            </a:r>
            <a:r>
              <a:rPr lang="th-TH" baseline="0" dirty="0" smtClean="0"/>
              <a:t>คือ ความสามารถในการต้นการดึงของวัตถุ ในขณะที่ </a:t>
            </a:r>
            <a:r>
              <a:rPr lang="en-US" baseline="0" dirty="0" smtClean="0"/>
              <a:t>compressive strength </a:t>
            </a:r>
            <a:r>
              <a:rPr lang="th-TH" baseline="0" dirty="0" smtClean="0"/>
              <a:t>คือ ความสามารถในการต้านแรงกดของวัตถุ</a:t>
            </a:r>
            <a:endParaRPr lang="en-US" dirty="0"/>
          </a:p>
        </p:txBody>
      </p:sp>
      <p:sp>
        <p:nvSpPr>
          <p:cNvPr id="4" name="Slide Number Placeholder 3"/>
          <p:cNvSpPr>
            <a:spLocks noGrp="1"/>
          </p:cNvSpPr>
          <p:nvPr>
            <p:ph type="sldNum" sz="quarter" idx="10"/>
          </p:nvPr>
        </p:nvSpPr>
        <p:spPr/>
        <p:txBody>
          <a:bodyPr/>
          <a:lstStyle/>
          <a:p>
            <a:fld id="{34E390DA-BDFA-47C9-A37F-10790829C13A}" type="slidenum">
              <a:rPr lang="en-US" smtClean="0"/>
              <a:t>4</a:t>
            </a:fld>
            <a:endParaRPr lang="en-US"/>
          </a:p>
        </p:txBody>
      </p:sp>
    </p:spTree>
    <p:extLst>
      <p:ext uri="{BB962C8B-B14F-4D97-AF65-F5344CB8AC3E}">
        <p14:creationId xmlns:p14="http://schemas.microsoft.com/office/powerpoint/2010/main" val="283238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Annealing – slowly heating and then</a:t>
            </a:r>
            <a:r>
              <a:rPr lang="en-US" baseline="0" dirty="0" smtClean="0"/>
              <a:t> cooling the glass. A heat treatment that alters the microstructure of a material causing changes in properties such as strength and harness.</a:t>
            </a:r>
          </a:p>
          <a:p>
            <a:r>
              <a:rPr lang="en-US" dirty="0" smtClean="0"/>
              <a:t>http://</a:t>
            </a:r>
            <a:r>
              <a:rPr lang="en-US" dirty="0" smtClean="0"/>
              <a:t>www.roymech.co.uk/Useful_Tables/Matter/Glass.html</a:t>
            </a:r>
          </a:p>
          <a:p>
            <a:r>
              <a:rPr lang="en-US" dirty="0" smtClean="0"/>
              <a:t>1 Pa = 1 N/m2</a:t>
            </a:r>
            <a:endParaRPr lang="en-US" dirty="0"/>
          </a:p>
        </p:txBody>
      </p:sp>
      <p:sp>
        <p:nvSpPr>
          <p:cNvPr id="4" name="Slide Number Placeholder 3"/>
          <p:cNvSpPr>
            <a:spLocks noGrp="1"/>
          </p:cNvSpPr>
          <p:nvPr>
            <p:ph type="sldNum" sz="quarter" idx="10"/>
          </p:nvPr>
        </p:nvSpPr>
        <p:spPr/>
        <p:txBody>
          <a:bodyPr/>
          <a:lstStyle/>
          <a:p>
            <a:fld id="{34E390DA-BDFA-47C9-A37F-10790829C13A}" type="slidenum">
              <a:rPr lang="en-US" smtClean="0"/>
              <a:t>5</a:t>
            </a:fld>
            <a:endParaRPr lang="en-US"/>
          </a:p>
        </p:txBody>
      </p:sp>
    </p:spTree>
    <p:extLst>
      <p:ext uri="{BB962C8B-B14F-4D97-AF65-F5344CB8AC3E}">
        <p14:creationId xmlns:p14="http://schemas.microsoft.com/office/powerpoint/2010/main" val="145053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 a force is applied to the near surface of the glass, the glass bends elastically with the near surface under compression and the far surface under tension.</a:t>
            </a:r>
          </a:p>
          <a:p>
            <a:r>
              <a:rPr lang="en-US" sz="1200" b="0" i="0" u="none" strike="noStrike" kern="1200" dirty="0" smtClean="0">
                <a:solidFill>
                  <a:schemeClr val="tx1"/>
                </a:solidFill>
                <a:effectLst/>
                <a:latin typeface="+mn-lt"/>
                <a:ea typeface="+mn-ea"/>
                <a:cs typeface="+mn-cs"/>
              </a:rPr>
              <a:t>A fracture will start at a defect point on the opposite surface. The fracture will move towards the near surface and simultaneously move outwards from the central point of the fracture. Fractures that radiate from the central point are called radial fractures.</a:t>
            </a:r>
          </a:p>
          <a:p>
            <a:r>
              <a:rPr lang="en-US" sz="1200" b="0" i="0" u="none" strike="noStrike" kern="1200" dirty="0" smtClean="0">
                <a:solidFill>
                  <a:schemeClr val="tx1"/>
                </a:solidFill>
                <a:effectLst/>
                <a:latin typeface="+mn-lt"/>
                <a:ea typeface="+mn-ea"/>
                <a:cs typeface="+mn-cs"/>
              </a:rPr>
              <a:t>The fracture may stop at this point but there is still stress that has yet to be released. When the far surface is put under tension at the point of the force, areas around this tension are then compressed. This stress causes tension on the near surface of the glass which can cause fractures on the near surface.</a:t>
            </a:r>
          </a:p>
          <a:p>
            <a:r>
              <a:rPr lang="en-US" sz="1200" b="0" i="0" u="none" strike="noStrike" kern="1200" dirty="0" smtClean="0">
                <a:solidFill>
                  <a:schemeClr val="tx1"/>
                </a:solidFill>
                <a:effectLst/>
                <a:latin typeface="+mn-lt"/>
                <a:ea typeface="+mn-ea"/>
                <a:cs typeface="+mn-cs"/>
              </a:rPr>
              <a:t>These fractures form a circle around the original fracture and are called concentric fractures. The fractures are formed between the radiating fractures this can be seen in the diagram</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E390DA-BDFA-47C9-A37F-10790829C13A}" type="slidenum">
              <a:rPr lang="en-US" smtClean="0"/>
              <a:t>6</a:t>
            </a:fld>
            <a:endParaRPr lang="en-US"/>
          </a:p>
        </p:txBody>
      </p:sp>
    </p:spTree>
    <p:extLst>
      <p:ext uri="{BB962C8B-B14F-4D97-AF65-F5344CB8AC3E}">
        <p14:creationId xmlns:p14="http://schemas.microsoft.com/office/powerpoint/2010/main" val="52972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19397-99E8-499C-8C81-7D07C692A989}" type="datetime1">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162573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924FE-7C80-4036-803D-4E191868DFDC}" type="datetime1">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68791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799F00-525D-4DE7-B1FA-5C00C32D1772}" type="datetime1">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17862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62B13-5043-4792-B10F-18CEDB37B3DF}" type="datetime1">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15032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56121-9E6E-4470-A046-65A0BD424773}" type="datetime1">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41310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36AD15-7CEC-44A4-9098-A4034B48E201}" type="datetime1">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145953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29919-9299-444A-BB33-74A681943696}" type="datetime1">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37904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9A10F0-1147-4F36-B22B-36B413C6BB7C}" type="datetime1">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276176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3DE8-7CA1-49AB-BA34-3BFF9AB66DA2}" type="datetime1">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8003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572588-A9CF-4F29-8AED-89DC1AEC8153}" type="datetime1">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414353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1815F-F4FB-4317-9438-B2E6DC5A7011}" type="datetime1">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0A563-CE3A-4DD5-B75B-25C2A88D1EE5}" type="slidenum">
              <a:rPr lang="en-US" smtClean="0"/>
              <a:t>‹#›</a:t>
            </a:fld>
            <a:endParaRPr lang="en-US"/>
          </a:p>
        </p:txBody>
      </p:sp>
    </p:spTree>
    <p:extLst>
      <p:ext uri="{BB962C8B-B14F-4D97-AF65-F5344CB8AC3E}">
        <p14:creationId xmlns:p14="http://schemas.microsoft.com/office/powerpoint/2010/main" val="131483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51A3F-1596-4F31-8603-2559046D6B61}" type="datetime1">
              <a:rPr lang="en-US" smtClean="0"/>
              <a:t>9/11/2019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A563-CE3A-4DD5-B75B-25C2A88D1EE5}" type="slidenum">
              <a:rPr lang="en-US" smtClean="0"/>
              <a:t>‹#›</a:t>
            </a:fld>
            <a:endParaRPr lang="en-US"/>
          </a:p>
        </p:txBody>
      </p:sp>
    </p:spTree>
    <p:extLst>
      <p:ext uri="{BB962C8B-B14F-4D97-AF65-F5344CB8AC3E}">
        <p14:creationId xmlns:p14="http://schemas.microsoft.com/office/powerpoint/2010/main" val="396268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80A563-CE3A-4DD5-B75B-25C2A88D1EE5}" type="slidenum">
              <a:rPr lang="en-US" smtClean="0"/>
              <a:t>1</a:t>
            </a:fld>
            <a:endParaRPr lang="en-US"/>
          </a:p>
        </p:txBody>
      </p:sp>
      <p:pic>
        <p:nvPicPr>
          <p:cNvPr id="5" name="Picture 4"/>
          <p:cNvPicPr>
            <a:picLocks noChangeAspect="1"/>
          </p:cNvPicPr>
          <p:nvPr/>
        </p:nvPicPr>
        <p:blipFill>
          <a:blip r:embed="rId2"/>
          <a:stretch>
            <a:fillRect/>
          </a:stretch>
        </p:blipFill>
        <p:spPr>
          <a:xfrm>
            <a:off x="2752726" y="0"/>
            <a:ext cx="9305288" cy="5700713"/>
          </a:xfrm>
          <a:prstGeom prst="rect">
            <a:avLst/>
          </a:prstGeom>
        </p:spPr>
      </p:pic>
      <p:sp>
        <p:nvSpPr>
          <p:cNvPr id="2" name="Title 1"/>
          <p:cNvSpPr>
            <a:spLocks noGrp="1"/>
          </p:cNvSpPr>
          <p:nvPr>
            <p:ph type="ctrTitle"/>
          </p:nvPr>
        </p:nvSpPr>
        <p:spPr>
          <a:xfrm>
            <a:off x="1371600" y="5521242"/>
            <a:ext cx="9144000" cy="992272"/>
          </a:xfrm>
          <a:ln w="38100">
            <a:solidFill>
              <a:srgbClr val="FF0000"/>
            </a:solidFill>
          </a:ln>
        </p:spPr>
        <p:txBody>
          <a:bodyPr/>
          <a:lstStyle/>
          <a:p>
            <a:r>
              <a:rPr lang="en-US" b="1" dirty="0" smtClean="0">
                <a:latin typeface="Times New Roman" panose="02020603050405020304" pitchFamily="18" charset="0"/>
                <a:cs typeface="Times New Roman" panose="02020603050405020304" pitchFamily="18" charset="0"/>
              </a:rPr>
              <a:t>Glass Evidence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3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53"/>
            <a:ext cx="10515600" cy="1325563"/>
          </a:xfrm>
        </p:spPr>
        <p:txBody>
          <a:bodyPr>
            <a:normAutofit/>
          </a:bodyPr>
          <a:lstStyle/>
          <a:p>
            <a:r>
              <a:rPr lang="en-US" altLang="en-US" sz="4000" b="1" dirty="0" smtClean="0">
                <a:latin typeface="Times New Roman" panose="02020603050405020304" pitchFamily="18" charset="0"/>
                <a:ea typeface="ヒラギノ角ゴ Pro W3" pitchFamily="-110" charset="-128"/>
                <a:cs typeface="Times New Roman" panose="02020603050405020304" pitchFamily="18" charset="0"/>
              </a:rPr>
              <a:t>Glass </a:t>
            </a:r>
            <a:r>
              <a:rPr lang="en-US" altLang="en-US" sz="4000" b="1" dirty="0">
                <a:latin typeface="Times New Roman" panose="02020603050405020304" pitchFamily="18" charset="0"/>
                <a:ea typeface="ヒラギノ角ゴ Pro W3" pitchFamily="-110" charset="-128"/>
                <a:cs typeface="Times New Roman" panose="02020603050405020304" pitchFamily="18" charset="0"/>
              </a:rPr>
              <a:t>Fractures by Projectiles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014" y="1377157"/>
            <a:ext cx="6829424" cy="5292725"/>
          </a:xfrm>
        </p:spPr>
        <p:txBody>
          <a:bodyPr>
            <a:normAutofit/>
          </a:bodyPr>
          <a:lstStyle/>
          <a:p>
            <a:r>
              <a:rPr lang="en-US" altLang="en-US" smtClean="0">
                <a:latin typeface="Times New Roman" panose="02020603050405020304" pitchFamily="18" charset="0"/>
                <a:cs typeface="Times New Roman" panose="02020603050405020304" pitchFamily="18" charset="0"/>
              </a:rPr>
              <a:t>Bullets are a projectile force (load) that can pass through glass.</a:t>
            </a:r>
          </a:p>
          <a:p>
            <a:pPr lvl="1"/>
            <a:r>
              <a:rPr lang="en-US" altLang="en-US" sz="2800" smtClean="0">
                <a:latin typeface="Times New Roman" panose="02020603050405020304" pitchFamily="18" charset="0"/>
                <a:cs typeface="Times New Roman" panose="02020603050405020304" pitchFamily="18" charset="0"/>
              </a:rPr>
              <a:t>Load side is the entrance side; unloaded side is the exit side.</a:t>
            </a:r>
          </a:p>
          <a:p>
            <a:pPr lvl="1"/>
            <a:r>
              <a:rPr lang="en-US" altLang="en-US" sz="2800" smtClean="0">
                <a:latin typeface="Times New Roman" panose="02020603050405020304" pitchFamily="18" charset="0"/>
                <a:cs typeface="Times New Roman" panose="02020603050405020304" pitchFamily="18" charset="0"/>
              </a:rPr>
              <a:t>Low-speed projectiles: </a:t>
            </a:r>
            <a:r>
              <a:rPr lang="en-US" altLang="en-US" sz="2800" b="1" smtClean="0">
                <a:solidFill>
                  <a:srgbClr val="FF0000"/>
                </a:solidFill>
                <a:latin typeface="Times New Roman" panose="02020603050405020304" pitchFamily="18" charset="0"/>
                <a:cs typeface="Times New Roman" panose="02020603050405020304" pitchFamily="18" charset="0"/>
              </a:rPr>
              <a:t>rib marks </a:t>
            </a:r>
            <a:r>
              <a:rPr lang="en-US" altLang="en-US" sz="2800" smtClean="0">
                <a:latin typeface="Times New Roman" panose="02020603050405020304" pitchFamily="18" charset="0"/>
                <a:cs typeface="Times New Roman" panose="02020603050405020304" pitchFamily="18" charset="0"/>
              </a:rPr>
              <a:t>may indicate where breaking force was applied</a:t>
            </a:r>
          </a:p>
          <a:p>
            <a:pPr lvl="1"/>
            <a:r>
              <a:rPr lang="en-US" altLang="en-US" sz="2800" smtClean="0">
                <a:latin typeface="Times New Roman" panose="02020603050405020304" pitchFamily="18" charset="0"/>
                <a:cs typeface="Times New Roman" panose="02020603050405020304" pitchFamily="18" charset="0"/>
              </a:rPr>
              <a:t>As the bullet’s velocity increases, the central hole becomes smaller, cracking patterns become simpler, and the exit hole becomes </a:t>
            </a:r>
            <a:r>
              <a:rPr lang="en-US" altLang="en-US" sz="2800" b="1" smtClean="0">
                <a:solidFill>
                  <a:srgbClr val="FF0000"/>
                </a:solidFill>
                <a:latin typeface="Times New Roman" panose="02020603050405020304" pitchFamily="18" charset="0"/>
                <a:cs typeface="Times New Roman" panose="02020603050405020304" pitchFamily="18" charset="0"/>
              </a:rPr>
              <a:t>wider</a:t>
            </a:r>
            <a:r>
              <a:rPr lang="en-US" altLang="en-US" sz="2800" smtClean="0">
                <a:latin typeface="Times New Roman" panose="02020603050405020304" pitchFamily="18" charset="0"/>
                <a:cs typeface="Times New Roman" panose="02020603050405020304" pitchFamily="18" charset="0"/>
              </a:rPr>
              <a:t> than the entrance hole.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10</a:t>
            </a:fld>
            <a:endParaRPr lang="en-US"/>
          </a:p>
        </p:txBody>
      </p:sp>
      <p:pic>
        <p:nvPicPr>
          <p:cNvPr id="8194" name="Picture 2" descr="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446" y="3199050"/>
            <a:ext cx="3136390" cy="3157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62397" y="6298447"/>
            <a:ext cx="5705536" cy="369332"/>
          </a:xfrm>
          <a:prstGeom prst="rect">
            <a:avLst/>
          </a:prstGeom>
        </p:spPr>
        <p:txBody>
          <a:bodyPr wrap="none">
            <a:spAutoFit/>
          </a:bodyPr>
          <a:lstStyle/>
          <a:p>
            <a:r>
              <a:rPr lang="en-US" dirty="0"/>
              <a:t>http://www.crimemuseum.org/crime-library/glass-analysis</a:t>
            </a:r>
          </a:p>
        </p:txBody>
      </p:sp>
      <p:pic>
        <p:nvPicPr>
          <p:cNvPr id="8196" name="Picture 4" descr="https://deathbetweenthecovers.files.wordpress.com/2013/04/gla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759" y="174606"/>
            <a:ext cx="3781763" cy="29707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6397" y="6221354"/>
            <a:ext cx="6096000" cy="584775"/>
          </a:xfrm>
          <a:prstGeom prst="rect">
            <a:avLst/>
          </a:prstGeom>
        </p:spPr>
        <p:txBody>
          <a:bodyPr>
            <a:spAutoFit/>
          </a:bodyPr>
          <a:lstStyle/>
          <a:p>
            <a:r>
              <a:rPr lang="en-US" sz="1600" dirty="0"/>
              <a:t>https://deathbetweenthecovers.wordpress.com/2013/04/04/hearts-may-be-made-of-glass-but-so-are-windows/</a:t>
            </a:r>
          </a:p>
        </p:txBody>
      </p:sp>
    </p:spTree>
    <p:extLst>
      <p:ext uri="{BB962C8B-B14F-4D97-AF65-F5344CB8AC3E}">
        <p14:creationId xmlns:p14="http://schemas.microsoft.com/office/powerpoint/2010/main" val="30646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tLang="en-US" sz="3200" b="1" dirty="0">
                <a:latin typeface="Times New Roman" panose="02020603050405020304" pitchFamily="18" charset="0"/>
                <a:ea typeface="ヒラギノ角ゴ Pro W3" pitchFamily="-110" charset="-128"/>
                <a:cs typeface="Times New Roman" panose="02020603050405020304" pitchFamily="18" charset="0"/>
              </a:rPr>
              <a:t>Which Bullet Hole Was First?</a:t>
            </a:r>
          </a:p>
        </p:txBody>
      </p:sp>
      <p:pic>
        <p:nvPicPr>
          <p:cNvPr id="17412" name="Picture 6" descr="SafetyGlass%5b800x533%5d"/>
          <p:cNvPicPr>
            <a:picLocks noChangeAspect="1" noChangeArrowheads="1"/>
          </p:cNvPicPr>
          <p:nvPr/>
        </p:nvPicPr>
        <p:blipFill>
          <a:blip r:embed="rId2">
            <a:extLst>
              <a:ext uri="{28A0092B-C50C-407E-A947-70E740481C1C}">
                <a14:useLocalDpi xmlns:a14="http://schemas.microsoft.com/office/drawing/2010/main" val="0"/>
              </a:ext>
            </a:extLst>
          </a:blip>
          <a:srcRect l="11391" t="-2544" r="14688"/>
          <a:stretch>
            <a:fillRect/>
          </a:stretch>
        </p:blipFill>
        <p:spPr bwMode="auto">
          <a:xfrm>
            <a:off x="3621881" y="2811463"/>
            <a:ext cx="4491038" cy="344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Oval 7"/>
          <p:cNvSpPr>
            <a:spLocks noChangeArrowheads="1"/>
          </p:cNvSpPr>
          <p:nvPr/>
        </p:nvSpPr>
        <p:spPr bwMode="auto">
          <a:xfrm>
            <a:off x="5791200" y="3805238"/>
            <a:ext cx="609600" cy="381000"/>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spcBef>
                <a:spcPct val="0"/>
              </a:spcBef>
              <a:buFontTx/>
              <a:buNone/>
            </a:pPr>
            <a:endParaRPr lang="en-US" altLang="en-US" b="0">
              <a:latin typeface="Times" panose="02020603050405020304" pitchFamily="18" charset="0"/>
              <a:ea typeface="ＭＳ Ｐゴシック" panose="020B0600070205080204" pitchFamily="34" charset="-128"/>
            </a:endParaRPr>
          </a:p>
        </p:txBody>
      </p:sp>
      <p:sp>
        <p:nvSpPr>
          <p:cNvPr id="17414" name="Oval 8"/>
          <p:cNvSpPr>
            <a:spLocks noChangeArrowheads="1"/>
          </p:cNvSpPr>
          <p:nvPr/>
        </p:nvSpPr>
        <p:spPr bwMode="auto">
          <a:xfrm>
            <a:off x="4876800" y="5572659"/>
            <a:ext cx="609600" cy="457200"/>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spcBef>
                <a:spcPct val="0"/>
              </a:spcBef>
              <a:buFontTx/>
              <a:buNone/>
            </a:pPr>
            <a:endParaRPr lang="en-US" altLang="en-US" b="0">
              <a:latin typeface="Times" panose="02020603050405020304" pitchFamily="18" charset="0"/>
              <a:ea typeface="ＭＳ Ｐゴシック" panose="020B0600070205080204" pitchFamily="34" charset="-128"/>
            </a:endParaRPr>
          </a:p>
        </p:txBody>
      </p:sp>
      <p:sp>
        <p:nvSpPr>
          <p:cNvPr id="17415" name="Rectangle 3"/>
          <p:cNvSpPr txBox="1">
            <a:spLocks noChangeArrowheads="1"/>
          </p:cNvSpPr>
          <p:nvPr/>
        </p:nvSpPr>
        <p:spPr bwMode="auto">
          <a:xfrm>
            <a:off x="2247900" y="1666342"/>
            <a:ext cx="807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eaLnBrk="1" hangingPunct="1"/>
            <a:r>
              <a:rPr lang="en-US" altLang="en-US" dirty="0">
                <a:latin typeface="Times New Roman" panose="02020603050405020304" pitchFamily="18" charset="0"/>
                <a:cs typeface="Times New Roman" panose="02020603050405020304" pitchFamily="18" charset="0"/>
              </a:rPr>
              <a:t>The sequence of impacts can be determined since crack propagation is stopped by earlier cracks.</a:t>
            </a:r>
          </a:p>
          <a:p>
            <a:pPr eaLnBrk="1" hangingPunct="1"/>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12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5363" y="-30163"/>
            <a:ext cx="10515600" cy="1325563"/>
          </a:xfrm>
        </p:spPr>
        <p:txBody>
          <a:bodyPr>
            <a:normAutofit/>
          </a:bodyPr>
          <a:lstStyle/>
          <a:p>
            <a:pPr algn="ctr" eaLnBrk="1" hangingPunct="1"/>
            <a:r>
              <a:rPr lang="en-US" altLang="en-US" sz="4000" b="1" dirty="0">
                <a:latin typeface="Times New Roman" panose="02020603050405020304" pitchFamily="18" charset="0"/>
                <a:ea typeface="ヒラギノ角ゴ Pro W3" pitchFamily="-110" charset="-128"/>
                <a:cs typeface="Times New Roman" panose="02020603050405020304" pitchFamily="18" charset="0"/>
              </a:rPr>
              <a:t>Forensic Examination of Glass</a:t>
            </a:r>
          </a:p>
        </p:txBody>
      </p:sp>
      <p:sp>
        <p:nvSpPr>
          <p:cNvPr id="22531" name="Rectangle 3"/>
          <p:cNvSpPr txBox="1">
            <a:spLocks noChangeArrowheads="1"/>
          </p:cNvSpPr>
          <p:nvPr/>
        </p:nvSpPr>
        <p:spPr bwMode="auto">
          <a:xfrm>
            <a:off x="1343025" y="1295400"/>
            <a:ext cx="95297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eaLnBrk="1" hangingPunct="1"/>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Goals in examining glass evidence:</a:t>
            </a:r>
          </a:p>
          <a:p>
            <a:pPr lvl="1" eaLnBrk="1" hangingPunct="1"/>
            <a:r>
              <a:rPr lang="en-US" altLang="en-US" dirty="0">
                <a:latin typeface="Times New Roman" panose="02020603050405020304" pitchFamily="18" charset="0"/>
                <a:cs typeface="Times New Roman" panose="02020603050405020304" pitchFamily="18" charset="0"/>
              </a:rPr>
              <a:t>Determine the types of glass at the scene</a:t>
            </a:r>
          </a:p>
          <a:p>
            <a:pPr lvl="1" eaLnBrk="1" hangingPunct="1"/>
            <a:r>
              <a:rPr lang="en-US" altLang="en-US" dirty="0">
                <a:latin typeface="Times New Roman" panose="02020603050405020304" pitchFamily="18" charset="0"/>
                <a:cs typeface="Times New Roman" panose="02020603050405020304" pitchFamily="18" charset="0"/>
              </a:rPr>
              <a:t>Determine how the glass was fractured</a:t>
            </a:r>
          </a:p>
          <a:p>
            <a:pPr lvl="1" eaLnBrk="1" hangingPunct="1"/>
            <a:r>
              <a:rPr lang="en-US" altLang="en-US" dirty="0">
                <a:latin typeface="Times New Roman" panose="02020603050405020304" pitchFamily="18" charset="0"/>
                <a:cs typeface="Times New Roman" panose="02020603050405020304" pitchFamily="18" charset="0"/>
              </a:rPr>
              <a:t>Use physical characteristics to classify it</a:t>
            </a:r>
          </a:p>
          <a:p>
            <a:pPr lvl="1" eaLnBrk="1" hangingPunct="1"/>
            <a:r>
              <a:rPr lang="en-US" altLang="en-US" dirty="0">
                <a:latin typeface="Times New Roman" panose="02020603050405020304" pitchFamily="18" charset="0"/>
                <a:cs typeface="Times New Roman" panose="02020603050405020304" pitchFamily="18" charset="0"/>
              </a:rPr>
              <a:t>Individualize the glass to a source</a:t>
            </a:r>
          </a:p>
          <a:p>
            <a:pPr lvl="1"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Compare physical and chemical characteristics:</a:t>
            </a:r>
          </a:p>
          <a:p>
            <a:pPr lvl="1" eaLnBrk="1" hangingPunct="1"/>
            <a:r>
              <a:rPr lang="en-US" altLang="en-US" dirty="0">
                <a:latin typeface="Times New Roman" panose="02020603050405020304" pitchFamily="18" charset="0"/>
                <a:cs typeface="Times New Roman" panose="02020603050405020304" pitchFamily="18" charset="0"/>
              </a:rPr>
              <a:t>Optical properties: color and refractive index</a:t>
            </a:r>
          </a:p>
          <a:p>
            <a:pPr lvl="1" eaLnBrk="1" hangingPunct="1"/>
            <a:r>
              <a:rPr lang="en-US" altLang="en-US" dirty="0">
                <a:latin typeface="Times New Roman" panose="02020603050405020304" pitchFamily="18" charset="0"/>
                <a:cs typeface="Times New Roman" panose="02020603050405020304" pitchFamily="18" charset="0"/>
              </a:rPr>
              <a:t>Non-optical properties: surface wear, striations from manufacturing, thickness, surface film or dirt, hardness, density</a:t>
            </a:r>
          </a:p>
          <a:p>
            <a:pPr lvl="1" eaLnBrk="1" hangingPunct="1"/>
            <a:r>
              <a:rPr lang="en-US" altLang="en-US" dirty="0">
                <a:latin typeface="Times New Roman" panose="02020603050405020304" pitchFamily="18" charset="0"/>
                <a:cs typeface="Times New Roman" panose="02020603050405020304" pitchFamily="18" charset="0"/>
              </a:rPr>
              <a:t>Chemical properties: additives or trace elements</a:t>
            </a:r>
          </a:p>
        </p:txBody>
      </p:sp>
    </p:spTree>
    <p:extLst>
      <p:ext uri="{BB962C8B-B14F-4D97-AF65-F5344CB8AC3E}">
        <p14:creationId xmlns:p14="http://schemas.microsoft.com/office/powerpoint/2010/main" val="1111576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Glass type determinations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preliminary tests based on basic </a:t>
            </a:r>
            <a:r>
              <a:rPr lang="en-US" dirty="0">
                <a:latin typeface="Times New Roman" panose="02020603050405020304" pitchFamily="18" charset="0"/>
                <a:cs typeface="Times New Roman" panose="02020603050405020304" pitchFamily="18" charset="0"/>
              </a:rPr>
              <a:t>properties, such as color, thickness, and curvature, can also help to identify different samples of glass just by looking at them.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most important physical characteristics of glass fragments are </a:t>
            </a:r>
            <a:r>
              <a:rPr lang="en-US" b="1" dirty="0" smtClean="0">
                <a:solidFill>
                  <a:srgbClr val="FF0000"/>
                </a:solidFill>
                <a:latin typeface="Times New Roman" panose="02020603050405020304" pitchFamily="18" charset="0"/>
                <a:cs typeface="Times New Roman" panose="02020603050405020304" pitchFamily="18" charset="0"/>
              </a:rPr>
              <a:t>density</a:t>
            </a:r>
            <a:r>
              <a:rPr lang="en-US" dirty="0" smtClean="0">
                <a:latin typeface="Times New Roman" panose="02020603050405020304" pitchFamily="18" charset="0"/>
                <a:cs typeface="Times New Roman" panose="02020603050405020304" pitchFamily="18" charset="0"/>
              </a:rPr>
              <a:t> and </a:t>
            </a:r>
            <a:r>
              <a:rPr lang="en-US" b="1" dirty="0" smtClean="0">
                <a:solidFill>
                  <a:srgbClr val="FF0000"/>
                </a:solidFill>
                <a:latin typeface="Times New Roman" panose="02020603050405020304" pitchFamily="18" charset="0"/>
                <a:cs typeface="Times New Roman" panose="02020603050405020304" pitchFamily="18" charset="0"/>
              </a:rPr>
              <a:t>refractive index</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chemical characteristics in terms of elemental analysis can also be conducted. Measurement  of the types and quantities of these elements can help in determining whether two pieces of glass were ever part of the same object.</a:t>
            </a: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13</a:t>
            </a:fld>
            <a:endParaRPr lang="en-US"/>
          </a:p>
        </p:txBody>
      </p:sp>
    </p:spTree>
    <p:extLst>
      <p:ext uri="{BB962C8B-B14F-4D97-AF65-F5344CB8AC3E}">
        <p14:creationId xmlns:p14="http://schemas.microsoft.com/office/powerpoint/2010/main" val="3566037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52450" y="-5556"/>
            <a:ext cx="10515600" cy="1325563"/>
          </a:xfrm>
        </p:spPr>
        <p:txBody>
          <a:bodyPr/>
          <a:lstStyle/>
          <a:p>
            <a:pPr eaLnBrk="1" hangingPunct="1"/>
            <a:r>
              <a:rPr lang="en-US" altLang="en-US" b="1" dirty="0" smtClean="0">
                <a:latin typeface="Times New Roman" panose="02020603050405020304" pitchFamily="18" charset="0"/>
                <a:ea typeface="ヒラギノ角ゴ Pro W3" pitchFamily="-110" charset="-128"/>
                <a:cs typeface="Times New Roman" panose="02020603050405020304" pitchFamily="18" charset="0"/>
              </a:rPr>
              <a:t>Glass Density</a:t>
            </a:r>
            <a:endParaRPr lang="en-US" altLang="en-US" sz="3200" b="1" dirty="0">
              <a:latin typeface="Times New Roman" panose="02020603050405020304" pitchFamily="18" charset="0"/>
              <a:ea typeface="ヒラギノ角ゴ Pro W3" pitchFamily="-110" charset="-128"/>
              <a:cs typeface="Times New Roman" panose="02020603050405020304" pitchFamily="18" charset="0"/>
            </a:endParaRPr>
          </a:p>
        </p:txBody>
      </p:sp>
      <p:sp>
        <p:nvSpPr>
          <p:cNvPr id="29699" name="Rectangle 3"/>
          <p:cNvSpPr txBox="1">
            <a:spLocks noChangeArrowheads="1"/>
          </p:cNvSpPr>
          <p:nvPr/>
        </p:nvSpPr>
        <p:spPr bwMode="auto">
          <a:xfrm>
            <a:off x="1476375" y="1028700"/>
            <a:ext cx="6400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ea typeface="ヒラギノ角ゴ Pro W3" pitchFamily="-110" charset="-128"/>
              </a:defRPr>
            </a:lvl1pPr>
            <a:lvl2pPr marL="800100" indent="-34290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eaLnBrk="1" hangingPunct="1">
              <a:lnSpc>
                <a:spcPct val="90000"/>
              </a:lnSpc>
            </a:pPr>
            <a:r>
              <a:rPr lang="en-US" altLang="en-US" dirty="0">
                <a:latin typeface="Times New Roman" panose="02020603050405020304" pitchFamily="18" charset="0"/>
                <a:cs typeface="Times New Roman" panose="02020603050405020304" pitchFamily="18" charset="0"/>
              </a:rPr>
              <a:t>Density can be measured by: </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directly determining mass and volume (usually by displacement) </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comparison by flotation</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comparison using a density gradient column </a:t>
            </a:r>
          </a:p>
          <a:p>
            <a:pPr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eaLnBrk="1" hangingPunct="1">
              <a:lnSpc>
                <a:spcPct val="90000"/>
              </a:lnSpc>
            </a:pPr>
            <a:r>
              <a:rPr lang="en-US" altLang="en-US" dirty="0">
                <a:latin typeface="Times New Roman" panose="02020603050405020304" pitchFamily="18" charset="0"/>
                <a:cs typeface="Times New Roman" panose="02020603050405020304" pitchFamily="18" charset="0"/>
              </a:rPr>
              <a:t>Density gradient column method:</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Fragments of different densities settle at different levels in the column of liquid of varying density.</a:t>
            </a:r>
          </a:p>
          <a:p>
            <a:pPr lvl="1" eaLnBrk="1" hangingPunct="1">
              <a:lnSpc>
                <a:spcPct val="9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Technique is not accurate for fragments that are cracked or contain an inclusion.</a:t>
            </a:r>
          </a:p>
        </p:txBody>
      </p:sp>
      <p:pic>
        <p:nvPicPr>
          <p:cNvPr id="29700" name="Picture 12" descr="&#10;C03F03.jpg                                                     00005111 Tom Paris                      C299DA4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2731" y="1162049"/>
            <a:ext cx="3065319"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densityGradi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9512" y="3241372"/>
            <a:ext cx="2268538" cy="361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89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1847850" y="368300"/>
            <a:ext cx="8591550" cy="762000"/>
          </a:xfrm>
        </p:spPr>
        <p:txBody>
          <a:bodyPr>
            <a:noAutofit/>
          </a:bodyPr>
          <a:lstStyle/>
          <a:p>
            <a:pPr eaLnBrk="1" hangingPunct="1"/>
            <a:r>
              <a:rPr lang="en-US" altLang="en-US" b="1" dirty="0" smtClean="0">
                <a:latin typeface="Times New Roman" panose="02020603050405020304" pitchFamily="18" charset="0"/>
                <a:ea typeface="ヒラギノ角ゴ Pro W3" pitchFamily="-110" charset="-128"/>
                <a:cs typeface="Times New Roman" panose="02020603050405020304" pitchFamily="18" charset="0"/>
              </a:rPr>
              <a:t>Density by the Flotation Method</a:t>
            </a:r>
          </a:p>
        </p:txBody>
      </p:sp>
      <p:sp>
        <p:nvSpPr>
          <p:cNvPr id="30723" name="Rectangle 1027"/>
          <p:cNvSpPr txBox="1">
            <a:spLocks noChangeArrowheads="1"/>
          </p:cNvSpPr>
          <p:nvPr/>
        </p:nvSpPr>
        <p:spPr bwMode="auto">
          <a:xfrm>
            <a:off x="528638" y="1352550"/>
            <a:ext cx="90249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eaLnBrk="1" hangingPunct="1">
              <a:lnSpc>
                <a:spcPct val="90000"/>
              </a:lnSpc>
            </a:pPr>
            <a:r>
              <a:rPr lang="en-US" altLang="en-US" sz="2800" dirty="0">
                <a:latin typeface="Times New Roman" panose="02020603050405020304" pitchFamily="18" charset="0"/>
                <a:cs typeface="Times New Roman" panose="02020603050405020304" pitchFamily="18" charset="0"/>
              </a:rPr>
              <a:t>A glass particle is immersed in a liquid. The density of the liquid is adjusted by the addition of small amounts of another liquid until the glass chip remains suspended.</a:t>
            </a:r>
          </a:p>
          <a:p>
            <a:pPr eaLnBrk="1" hangingPunct="1">
              <a:lnSpc>
                <a:spcPct val="90000"/>
              </a:lnSpc>
            </a:pPr>
            <a:endParaRPr lang="en-US" altLang="en-US" sz="2800" dirty="0">
              <a:latin typeface="Times New Roman" panose="02020603050405020304" pitchFamily="18" charset="0"/>
              <a:cs typeface="Times New Roman" panose="02020603050405020304" pitchFamily="18" charset="0"/>
            </a:endParaRPr>
          </a:p>
          <a:p>
            <a:pPr eaLnBrk="1" hangingPunct="1">
              <a:lnSpc>
                <a:spcPct val="90000"/>
              </a:lnSpc>
            </a:pPr>
            <a:r>
              <a:rPr lang="en-US" altLang="en-US" sz="2800" dirty="0">
                <a:latin typeface="Times New Roman" panose="02020603050405020304" pitchFamily="18" charset="0"/>
                <a:cs typeface="Times New Roman" panose="02020603050405020304" pitchFamily="18" charset="0"/>
              </a:rPr>
              <a:t>At this point, the glass will have the same density as the liquid medium and can be compared to other relevant pieces of glass which will remain suspended, sink, or float.</a:t>
            </a:r>
            <a:endParaRPr lang="en-US" altLang="en-US"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sz="3200" dirty="0">
              <a:latin typeface="Times New Roman" panose="02020603050405020304" pitchFamily="18" charset="0"/>
              <a:cs typeface="Times New Roman" panose="02020603050405020304" pitchFamily="18" charset="0"/>
            </a:endParaRPr>
          </a:p>
        </p:txBody>
      </p:sp>
      <p:pic>
        <p:nvPicPr>
          <p:cNvPr id="30724" name="Picture 3" descr="011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8361" y="2428875"/>
            <a:ext cx="2114551" cy="270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233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764213" y="29146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lgn="ctr">
              <a:spcBef>
                <a:spcPct val="0"/>
              </a:spcBef>
              <a:buFontTx/>
              <a:buNone/>
            </a:pPr>
            <a:endParaRPr lang="en-US" altLang="en-US" sz="3200" b="0">
              <a:latin typeface="Times New Roman" panose="02020603050405020304" pitchFamily="18" charset="0"/>
              <a:ea typeface="ＭＳ Ｐゴシック" panose="020B0600070205080204" pitchFamily="34" charset="-128"/>
            </a:endParaRPr>
          </a:p>
        </p:txBody>
      </p:sp>
      <p:pic>
        <p:nvPicPr>
          <p:cNvPr id="337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124" y="891387"/>
            <a:ext cx="5567363" cy="53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6"/>
          <p:cNvSpPr>
            <a:spLocks noChangeArrowheads="1"/>
          </p:cNvSpPr>
          <p:nvPr/>
        </p:nvSpPr>
        <p:spPr bwMode="auto">
          <a:xfrm>
            <a:off x="2792241" y="241079"/>
            <a:ext cx="6607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Arial" panose="020B0604020202020204" pitchFamily="34" charset="0"/>
                <a:ea typeface="ヒラギノ角ゴ Pro W3" pitchFamily="-110" charset="-128"/>
              </a:defRPr>
            </a:lvl1pPr>
            <a:lvl2pPr marL="742950" indent="-285750">
              <a:spcBef>
                <a:spcPct val="20000"/>
              </a:spcBef>
              <a:buChar char="–"/>
              <a:defRPr sz="2400" b="1">
                <a:solidFill>
                  <a:schemeClr val="tx1"/>
                </a:solidFill>
                <a:latin typeface="Arial" panose="020B0604020202020204" pitchFamily="34" charset="0"/>
                <a:ea typeface="ヒラギノ角ゴ Pro W3" pitchFamily="-110"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20000"/>
              </a:spcBef>
              <a:spcAft>
                <a:spcPct val="0"/>
              </a:spcAft>
              <a:buChar char="»"/>
              <a:defRPr sz="2400" b="1">
                <a:solidFill>
                  <a:schemeClr val="tx1"/>
                </a:solidFill>
                <a:latin typeface="Arial" panose="020B0604020202020204" pitchFamily="34" charset="0"/>
                <a:ea typeface="ヒラギノ角ゴ Pro W3" pitchFamily="-110" charset="-128"/>
              </a:defRPr>
            </a:lvl9pPr>
          </a:lstStyle>
          <a:p>
            <a:pPr>
              <a:spcBef>
                <a:spcPct val="0"/>
              </a:spcBef>
              <a:buFontTx/>
              <a:buNone/>
            </a:pPr>
            <a:r>
              <a:rPr lang="en-US" altLang="en-US" sz="3600" dirty="0">
                <a:latin typeface="Times New Roman" panose="02020603050405020304" pitchFamily="18" charset="0"/>
                <a:ea typeface="ＭＳ Ｐゴシック" panose="020B0600070205080204" pitchFamily="34" charset="-128"/>
                <a:cs typeface="Times New Roman" panose="02020603050405020304" pitchFamily="18" charset="0"/>
              </a:rPr>
              <a:t>Refractive Index By Immersion</a:t>
            </a:r>
          </a:p>
        </p:txBody>
      </p:sp>
      <p:pic>
        <p:nvPicPr>
          <p:cNvPr id="33797" name="Picture 5" descr="&#10;C05F09.jpg                                                     00005111 Tom Paris                      C299DA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75" y="3844926"/>
            <a:ext cx="370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0;C05F07.jpg                                                     00005111 Tom Paris                      C299DA4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976937"/>
            <a:ext cx="4467225" cy="286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4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80A563-CE3A-4DD5-B75B-25C2A88D1EE5}" type="slidenum">
              <a:rPr lang="en-US" smtClean="0"/>
              <a:t>17</a:t>
            </a:fld>
            <a:endParaRPr lang="en-US"/>
          </a:p>
        </p:txBody>
      </p:sp>
      <p:pic>
        <p:nvPicPr>
          <p:cNvPr id="3" name="Picture 2"/>
          <p:cNvPicPr>
            <a:picLocks noChangeAspect="1"/>
          </p:cNvPicPr>
          <p:nvPr/>
        </p:nvPicPr>
        <p:blipFill>
          <a:blip r:embed="rId2"/>
          <a:stretch>
            <a:fillRect/>
          </a:stretch>
        </p:blipFill>
        <p:spPr>
          <a:xfrm>
            <a:off x="2270248" y="1054331"/>
            <a:ext cx="7002340" cy="5091113"/>
          </a:xfrm>
          <a:prstGeom prst="rect">
            <a:avLst/>
          </a:prstGeom>
        </p:spPr>
      </p:pic>
      <p:sp>
        <p:nvSpPr>
          <p:cNvPr id="4" name="TextBox 3"/>
          <p:cNvSpPr txBox="1"/>
          <p:nvPr/>
        </p:nvSpPr>
        <p:spPr>
          <a:xfrm>
            <a:off x="1881188" y="397886"/>
            <a:ext cx="9472612"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refractive index of silicon oil vs temperature</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569494" y="6215746"/>
            <a:ext cx="6096000" cy="646331"/>
          </a:xfrm>
          <a:prstGeom prst="rect">
            <a:avLst/>
          </a:prstGeom>
        </p:spPr>
        <p:txBody>
          <a:bodyPr>
            <a:spAutoFit/>
          </a:bodyPr>
          <a:lstStyle/>
          <a:p>
            <a:r>
              <a:rPr lang="en-US" b="1" dirty="0">
                <a:solidFill>
                  <a:srgbClr val="222222"/>
                </a:solidFill>
                <a:latin typeface="Roboto"/>
              </a:rPr>
              <a:t>Article</a:t>
            </a:r>
            <a:r>
              <a:rPr lang="en-US" dirty="0">
                <a:solidFill>
                  <a:srgbClr val="222222"/>
                </a:solidFill>
                <a:latin typeface="Roboto"/>
              </a:rPr>
              <a:t> </a:t>
            </a:r>
            <a:r>
              <a:rPr lang="en-US" i="1" dirty="0">
                <a:solidFill>
                  <a:srgbClr val="BBBBBB"/>
                </a:solidFill>
                <a:latin typeface="Roboto"/>
              </a:rPr>
              <a:t>in</a:t>
            </a:r>
            <a:r>
              <a:rPr lang="en-US" dirty="0">
                <a:solidFill>
                  <a:srgbClr val="222222"/>
                </a:solidFill>
                <a:latin typeface="Roboto"/>
              </a:rPr>
              <a:t> </a:t>
            </a:r>
            <a:r>
              <a:rPr lang="en-US" dirty="0" err="1">
                <a:solidFill>
                  <a:srgbClr val="222222"/>
                </a:solidFill>
                <a:latin typeface="Roboto"/>
              </a:rPr>
              <a:t>PLoS</a:t>
            </a:r>
            <a:r>
              <a:rPr lang="en-US" dirty="0">
                <a:solidFill>
                  <a:srgbClr val="222222"/>
                </a:solidFill>
                <a:latin typeface="Roboto"/>
              </a:rPr>
              <a:t> ONE 11(3):e0151454 · March 2016</a:t>
            </a:r>
          </a:p>
          <a:p>
            <a:r>
              <a:rPr lang="en-US" dirty="0">
                <a:solidFill>
                  <a:srgbClr val="BBBBBB"/>
                </a:solidFill>
                <a:latin typeface="Roboto"/>
              </a:rPr>
              <a:t>DOI: 10.1371/journal.pone.0151454</a:t>
            </a:r>
            <a:endParaRPr lang="en-US" b="0" i="0" dirty="0">
              <a:solidFill>
                <a:srgbClr val="BBBBBB"/>
              </a:solidFill>
              <a:effectLst/>
              <a:latin typeface="Roboto"/>
            </a:endParaRPr>
          </a:p>
        </p:txBody>
      </p:sp>
    </p:spTree>
    <p:extLst>
      <p:ext uri="{BB962C8B-B14F-4D97-AF65-F5344CB8AC3E}">
        <p14:creationId xmlns:p14="http://schemas.microsoft.com/office/powerpoint/2010/main" val="87615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80A563-CE3A-4DD5-B75B-25C2A88D1EE5}" type="slidenum">
              <a:rPr lang="en-US" smtClean="0"/>
              <a:t>18</a:t>
            </a:fld>
            <a:endParaRPr lang="en-US"/>
          </a:p>
        </p:txBody>
      </p:sp>
      <p:pic>
        <p:nvPicPr>
          <p:cNvPr id="5" name="Picture 2" descr="table 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8" y="12700"/>
            <a:ext cx="8362522"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79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992" y="-180975"/>
            <a:ext cx="11409007" cy="1325563"/>
          </a:xfrm>
        </p:spPr>
        <p:txBody>
          <a:bodyPr/>
          <a:lstStyle/>
          <a:p>
            <a:r>
              <a:rPr lang="en-US" b="1" dirty="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ypes of glass according to chemical contents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4379" y="896108"/>
            <a:ext cx="12047621" cy="4351338"/>
          </a:xfrm>
        </p:spPr>
        <p:txBody>
          <a:bodyPr/>
          <a:lstStyle/>
          <a:p>
            <a:r>
              <a:rPr lang="en-US" dirty="0" smtClean="0">
                <a:latin typeface="Times New Roman" panose="02020603050405020304" pitchFamily="18" charset="0"/>
                <a:cs typeface="Times New Roman" panose="02020603050405020304" pitchFamily="18" charset="0"/>
              </a:rPr>
              <a:t>The major content in all types of glass is </a:t>
            </a:r>
            <a:r>
              <a:rPr lang="en-US" b="1" dirty="0" smtClean="0">
                <a:solidFill>
                  <a:srgbClr val="FF0000"/>
                </a:solidFill>
                <a:latin typeface="Times New Roman" panose="02020603050405020304" pitchFamily="18" charset="0"/>
                <a:cs typeface="Times New Roman" panose="02020603050405020304" pitchFamily="18" charset="0"/>
              </a:rPr>
              <a:t>silicon dioxide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Glass with </a:t>
            </a:r>
            <a:r>
              <a:rPr lang="en-US" b="1" dirty="0" smtClean="0">
                <a:solidFill>
                  <a:srgbClr val="FF0000"/>
                </a:solidFill>
                <a:latin typeface="Times New Roman" panose="02020603050405020304" pitchFamily="18" charset="0"/>
                <a:cs typeface="Times New Roman" panose="02020603050405020304" pitchFamily="18" charset="0"/>
              </a:rPr>
              <a:t>boron</a:t>
            </a:r>
            <a:r>
              <a:rPr lang="en-US" dirty="0" smtClean="0">
                <a:latin typeface="Times New Roman" panose="02020603050405020304" pitchFamily="18" charset="0"/>
                <a:cs typeface="Times New Roman" panose="02020603050405020304" pitchFamily="18" charset="0"/>
              </a:rPr>
              <a:t> content (Borosilicate glass) is resistant to breaking when heated or cool and is employed in laboratory glassware and cookware.</a:t>
            </a:r>
          </a:p>
          <a:p>
            <a:r>
              <a:rPr lang="en-US" dirty="0" smtClean="0">
                <a:latin typeface="Times New Roman" panose="02020603050405020304" pitchFamily="18" charset="0"/>
                <a:cs typeface="Times New Roman" panose="02020603050405020304" pitchFamily="18" charset="0"/>
              </a:rPr>
              <a:t>In expensive </a:t>
            </a:r>
            <a:r>
              <a:rPr lang="en-US" b="1" dirty="0" smtClean="0">
                <a:latin typeface="Times New Roman" panose="02020603050405020304" pitchFamily="18" charset="0"/>
                <a:cs typeface="Times New Roman" panose="02020603050405020304" pitchFamily="18" charset="0"/>
              </a:rPr>
              <a:t>soda lime </a:t>
            </a:r>
            <a:r>
              <a:rPr lang="en-US" dirty="0" smtClean="0">
                <a:latin typeface="Times New Roman" panose="02020603050405020304" pitchFamily="18" charset="0"/>
                <a:cs typeface="Times New Roman" panose="02020603050405020304" pitchFamily="18" charset="0"/>
              </a:rPr>
              <a:t>glass is high in sodium and calcium content and is found as container and windows.</a:t>
            </a:r>
          </a:p>
          <a:p>
            <a:r>
              <a:rPr lang="en-US" dirty="0" smtClean="0">
                <a:latin typeface="Times New Roman" panose="02020603050405020304" pitchFamily="18" charset="0"/>
                <a:cs typeface="Times New Roman" panose="02020603050405020304" pitchFamily="18" charset="0"/>
              </a:rPr>
              <a:t>The addition of high atomic number elements (metals) increases the RI of glass, causing it to sparkle and serve decorative and aesthetic purposes.</a:t>
            </a:r>
            <a:endParaRPr lang="en-US" dirty="0">
              <a:latin typeface="Times New Roman" panose="02020603050405020304" pitchFamily="18" charset="0"/>
              <a:cs typeface="Times New Roman" panose="02020603050405020304" pitchFamily="18" charset="0"/>
            </a:endParaRPr>
          </a:p>
        </p:txBody>
      </p:sp>
      <p:pic>
        <p:nvPicPr>
          <p:cNvPr id="4" name="Picture 5" descr="pyrex2cupmeas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993" y="4539068"/>
            <a:ext cx="2180728" cy="210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azom.com/images/Article_Images/ImageForArticle_60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27089"/>
            <a:ext cx="2053574" cy="24967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7/7a/Bristol.blue.glass.arp.750pi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3538" y="4060957"/>
            <a:ext cx="3411529" cy="24290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6461951"/>
            <a:ext cx="2575775"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Soda lime glass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3538" y="6461951"/>
            <a:ext cx="3275055"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Cobalt glass for decoration</a:t>
            </a: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5180A563-CE3A-4DD5-B75B-25C2A88D1EE5}" type="slidenum">
              <a:rPr lang="en-US" smtClean="0"/>
              <a:t>2</a:t>
            </a:fld>
            <a:endParaRPr lang="en-US"/>
          </a:p>
        </p:txBody>
      </p:sp>
    </p:spTree>
    <p:extLst>
      <p:ext uri="{BB962C8B-B14F-4D97-AF65-F5344CB8AC3E}">
        <p14:creationId xmlns:p14="http://schemas.microsoft.com/office/powerpoint/2010/main" val="347873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5552"/>
            <a:ext cx="10515600" cy="4351338"/>
          </a:xfrm>
        </p:spPr>
        <p:txBody>
          <a:bodyPr/>
          <a:lstStyle/>
          <a:p>
            <a:r>
              <a:rPr lang="en-US" dirty="0" smtClean="0">
                <a:latin typeface="Times New Roman" panose="02020603050405020304" pitchFamily="18" charset="0"/>
                <a:cs typeface="Times New Roman" panose="02020603050405020304" pitchFamily="18" charset="0"/>
              </a:rPr>
              <a:t>The glass contents are still composed of SiO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Na</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CO</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CaCO</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and other oxides.</a:t>
            </a:r>
          </a:p>
          <a:p>
            <a:r>
              <a:rPr lang="en-US" dirty="0" smtClean="0">
                <a:latin typeface="Times New Roman" panose="02020603050405020304" pitchFamily="18" charset="0"/>
                <a:cs typeface="Times New Roman" panose="02020603050405020304" pitchFamily="18" charset="0"/>
              </a:rPr>
              <a:t>Flat glass : used in doors and windows</a:t>
            </a:r>
          </a:p>
          <a:p>
            <a:r>
              <a:rPr lang="en-US" dirty="0" smtClean="0">
                <a:latin typeface="Times New Roman" panose="02020603050405020304" pitchFamily="18" charset="0"/>
                <a:cs typeface="Times New Roman" panose="02020603050405020304" pitchFamily="18" charset="0"/>
              </a:rPr>
              <a:t>Laminated glass : used in  windshields, two sheets of glass with plastic between them.</a:t>
            </a:r>
          </a:p>
          <a:p>
            <a:r>
              <a:rPr lang="en-US" dirty="0" smtClean="0">
                <a:latin typeface="Times New Roman" panose="02020603050405020304" pitchFamily="18" charset="0"/>
                <a:cs typeface="Times New Roman" panose="02020603050405020304" pitchFamily="18" charset="0"/>
              </a:rPr>
              <a:t>Tempered glass : used in car side windows, cell </a:t>
            </a:r>
            <a:r>
              <a:rPr lang="en-US" smtClean="0">
                <a:latin typeface="Times New Roman" panose="02020603050405020304" pitchFamily="18" charset="0"/>
                <a:cs typeface="Times New Roman" panose="02020603050405020304" pitchFamily="18" charset="0"/>
              </a:rPr>
              <a:t>phone protector and </a:t>
            </a:r>
            <a:r>
              <a:rPr lang="en-US" dirty="0" smtClean="0">
                <a:latin typeface="Times New Roman" panose="02020603050405020304" pitchFamily="18" charset="0"/>
                <a:cs typeface="Times New Roman" panose="02020603050405020304" pitchFamily="18" charset="0"/>
              </a:rPr>
              <a:t>designed to break into tiny pieces.</a:t>
            </a:r>
            <a:endParaRPr lang="en-US"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0"/>
            <a:ext cx="11409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Types of glass according to structure</a:t>
            </a:r>
            <a:endParaRPr lang="en-US" b="1" dirty="0">
              <a:latin typeface="Times New Roman" panose="02020603050405020304" pitchFamily="18" charset="0"/>
              <a:cs typeface="Times New Roman" panose="02020603050405020304" pitchFamily="18" charset="0"/>
            </a:endParaRPr>
          </a:p>
        </p:txBody>
      </p:sp>
      <p:pic>
        <p:nvPicPr>
          <p:cNvPr id="1026" name="Picture 2" descr="http://www.novalglass.com/upfile/1008170438413668384xo7swirvd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71" y="4182373"/>
            <a:ext cx="3424713" cy="24890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minated 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702" y="4182372"/>
            <a:ext cx="3724595" cy="24890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MPERED GLASS Film SCREEN PROTECTOR For LG Leon C40 LG RISIO TRIBUTE 2  LS 6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9510" y="3787116"/>
            <a:ext cx="2884289" cy="288428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180A563-CE3A-4DD5-B75B-25C2A88D1EE5}" type="slidenum">
              <a:rPr lang="en-US" smtClean="0"/>
              <a:t>3</a:t>
            </a:fld>
            <a:endParaRPr lang="en-US"/>
          </a:p>
        </p:txBody>
      </p:sp>
    </p:spTree>
    <p:extLst>
      <p:ext uri="{BB962C8B-B14F-4D97-AF65-F5344CB8AC3E}">
        <p14:creationId xmlns:p14="http://schemas.microsoft.com/office/powerpoint/2010/main" val="988654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103187"/>
            <a:ext cx="10515600" cy="1325563"/>
          </a:xfrm>
        </p:spPr>
        <p:txBody>
          <a:bodyPr/>
          <a:lstStyle/>
          <a:p>
            <a:r>
              <a:rPr lang="en-US" b="1" dirty="0" smtClean="0">
                <a:latin typeface="Times New Roman" panose="02020603050405020304" pitchFamily="18" charset="0"/>
                <a:cs typeface="Times New Roman" panose="02020603050405020304" pitchFamily="18" charset="0"/>
              </a:rPr>
              <a:t>How do glass windows break?</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2875" y="1105585"/>
            <a:ext cx="6629401" cy="5157788"/>
          </a:xfrm>
        </p:spPr>
        <p:txBody>
          <a:bodyPr>
            <a:normAutofit lnSpcReduction="10000"/>
          </a:bodyPr>
          <a:lstStyle/>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Each force causes a deformation that may leave a visible mark or fracture the glass. This can be used to determine the direction and amount of force</a:t>
            </a: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Glass acts initially as an elastic surface and bends away when a force is applied. When the force increases beyond its tensile strength, it cracks</a:t>
            </a:r>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When glass is deflected, it has one face under </a:t>
            </a:r>
            <a:r>
              <a:rPr lang="en-US" b="1" dirty="0">
                <a:solidFill>
                  <a:srgbClr val="FF0000"/>
                </a:solidFill>
                <a:latin typeface="Times New Roman" panose="02020603050405020304" pitchFamily="18" charset="0"/>
                <a:cs typeface="Times New Roman" panose="02020603050405020304" pitchFamily="18" charset="0"/>
              </a:rPr>
              <a:t>compression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tension</a:t>
            </a:r>
            <a:r>
              <a:rPr lang="en-US" dirty="0">
                <a:latin typeface="Times New Roman" panose="02020603050405020304" pitchFamily="18" charset="0"/>
                <a:cs typeface="Times New Roman" panose="02020603050405020304" pitchFamily="18" charset="0"/>
              </a:rPr>
              <a:t>. Whilst the resistance of glass to compressive stress is extremely high, its resistance to tensile stress is significantly lower.</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40" name="Picture 16" descr="Bre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6" y="1725215"/>
            <a:ext cx="5327020" cy="3646885"/>
          </a:xfrm>
          <a:prstGeom prst="rect">
            <a:avLst/>
          </a:prstGeom>
          <a:noFill/>
        </p:spPr>
      </p:pic>
      <p:sp>
        <p:nvSpPr>
          <p:cNvPr id="6" name="Rectangle 5"/>
          <p:cNvSpPr/>
          <p:nvPr/>
        </p:nvSpPr>
        <p:spPr>
          <a:xfrm>
            <a:off x="5791200" y="5940207"/>
            <a:ext cx="6096000" cy="646331"/>
          </a:xfrm>
          <a:prstGeom prst="rect">
            <a:avLst/>
          </a:prstGeom>
        </p:spPr>
        <p:txBody>
          <a:bodyPr>
            <a:spAutoFit/>
          </a:bodyPr>
          <a:lstStyle/>
          <a:p>
            <a:r>
              <a:rPr lang="en-US" dirty="0"/>
              <a:t>http://www.sqaacademy.org.uk/pluginfile.php/34022/mod_resource/content/2/Glass/fractures.html</a:t>
            </a:r>
          </a:p>
        </p:txBody>
      </p:sp>
      <p:sp>
        <p:nvSpPr>
          <p:cNvPr id="7" name="Slide Number Placeholder 6"/>
          <p:cNvSpPr>
            <a:spLocks noGrp="1"/>
          </p:cNvSpPr>
          <p:nvPr>
            <p:ph type="sldNum" sz="quarter" idx="12"/>
          </p:nvPr>
        </p:nvSpPr>
        <p:spPr/>
        <p:txBody>
          <a:bodyPr/>
          <a:lstStyle/>
          <a:p>
            <a:fld id="{5180A563-CE3A-4DD5-B75B-25C2A88D1EE5}" type="slidenum">
              <a:rPr lang="en-US" smtClean="0"/>
              <a:t>4</a:t>
            </a:fld>
            <a:endParaRPr lang="en-US"/>
          </a:p>
        </p:txBody>
      </p:sp>
    </p:spTree>
    <p:extLst>
      <p:ext uri="{BB962C8B-B14F-4D97-AF65-F5344CB8AC3E}">
        <p14:creationId xmlns:p14="http://schemas.microsoft.com/office/powerpoint/2010/main" val="3665473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Compressive strength and Tensile strength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a:latin typeface="Times New Roman" panose="02020603050405020304" pitchFamily="18" charset="0"/>
                <a:cs typeface="Times New Roman" panose="02020603050405020304" pitchFamily="18" charset="0"/>
              </a:rPr>
              <a:t>The </a:t>
            </a:r>
            <a:r>
              <a:rPr lang="en-US" b="1" dirty="0">
                <a:solidFill>
                  <a:srgbClr val="FF0000"/>
                </a:solidFill>
                <a:latin typeface="Times New Roman" panose="02020603050405020304" pitchFamily="18" charset="0"/>
                <a:cs typeface="Times New Roman" panose="02020603050405020304" pitchFamily="18" charset="0"/>
              </a:rPr>
              <a:t>compressive strength </a:t>
            </a:r>
            <a:r>
              <a:rPr lang="en-US" dirty="0">
                <a:latin typeface="Times New Roman" panose="02020603050405020304" pitchFamily="18" charset="0"/>
                <a:cs typeface="Times New Roman" panose="02020603050405020304" pitchFamily="18" charset="0"/>
              </a:rPr>
              <a:t>of glass is extremely high: </a:t>
            </a:r>
            <a:r>
              <a:rPr lang="en-US" dirty="0" smtClean="0">
                <a:latin typeface="Times New Roman" panose="02020603050405020304" pitchFamily="18" charset="0"/>
                <a:cs typeface="Times New Roman" panose="02020603050405020304" pitchFamily="18" charset="0"/>
              </a:rPr>
              <a:t>800 -1000 MPa.</a:t>
            </a: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means that to shatter a 1 cm cube of glass, it requires a load of some 10 </a:t>
            </a:r>
            <a:r>
              <a:rPr lang="en-US" dirty="0" err="1">
                <a:latin typeface="Times New Roman" panose="02020603050405020304" pitchFamily="18" charset="0"/>
                <a:cs typeface="Times New Roman" panose="02020603050405020304" pitchFamily="18" charset="0"/>
              </a:rPr>
              <a:t>tonnes</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2199" y="1825625"/>
            <a:ext cx="5757863" cy="4351338"/>
          </a:xfrm>
        </p:spPr>
        <p:txBody>
          <a:bodyPr>
            <a:normAutofit/>
          </a:bodyPr>
          <a:lstStyle/>
          <a:p>
            <a:r>
              <a:rPr lang="en-US" dirty="0">
                <a:latin typeface="Times New Roman" panose="02020603050405020304" pitchFamily="18" charset="0"/>
                <a:cs typeface="Times New Roman" panose="02020603050405020304" pitchFamily="18" charset="0"/>
              </a:rPr>
              <a:t>The ability of a material to resist a force that tends to pull it </a:t>
            </a:r>
            <a:r>
              <a:rPr lang="en-US" dirty="0" smtClean="0">
                <a:latin typeface="Times New Roman" panose="02020603050405020304" pitchFamily="18" charset="0"/>
                <a:cs typeface="Times New Roman" panose="02020603050405020304" pitchFamily="18" charset="0"/>
              </a:rPr>
              <a:t>apart</a:t>
            </a:r>
            <a:r>
              <a:rPr lang="th-TH"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described by the </a:t>
            </a:r>
            <a:r>
              <a:rPr lang="en-US" b="1" dirty="0" smtClean="0">
                <a:solidFill>
                  <a:srgbClr val="FF0000"/>
                </a:solidFill>
                <a:latin typeface="Times New Roman" panose="02020603050405020304" pitchFamily="18" charset="0"/>
                <a:cs typeface="Times New Roman" panose="02020603050405020304" pitchFamily="18" charset="0"/>
              </a:rPr>
              <a:t>tensile strength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usually expressed as the measure of the largest force that can be applied in this way before the material break apart</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practical tensile strength is about 27 MPa to 62 MPa.</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38200" y="5884575"/>
            <a:ext cx="10810875" cy="584775"/>
          </a:xfrm>
          <a:prstGeom prst="rect">
            <a:avLst/>
          </a:prstGeom>
          <a:noFill/>
        </p:spPr>
        <p:txBody>
          <a:bodyPr wrap="square" rtlCol="0">
            <a:sp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Note : Most glass breakage is due to tensile strength failure.</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180A563-CE3A-4DD5-B75B-25C2A88D1EE5}" type="slidenum">
              <a:rPr lang="en-US" smtClean="0"/>
              <a:t>5</a:t>
            </a:fld>
            <a:endParaRPr lang="en-US"/>
          </a:p>
        </p:txBody>
      </p:sp>
    </p:spTree>
    <p:extLst>
      <p:ext uri="{BB962C8B-B14F-4D97-AF65-F5344CB8AC3E}">
        <p14:creationId xmlns:p14="http://schemas.microsoft.com/office/powerpoint/2010/main" val="3419572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405813" cy="1325563"/>
          </a:xfrm>
        </p:spPr>
        <p:txBody>
          <a:bodyPr/>
          <a:lstStyle/>
          <a:p>
            <a:r>
              <a:rPr lang="en-US" b="1" dirty="0" smtClean="0">
                <a:latin typeface="Times New Roman" panose="02020603050405020304" pitchFamily="18" charset="0"/>
                <a:cs typeface="Times New Roman" panose="02020603050405020304" pitchFamily="18" charset="0"/>
              </a:rPr>
              <a:t>Fracture patterns in broken glass</a:t>
            </a:r>
            <a:endParaRPr lang="en-US"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0" y="1143004"/>
            <a:ext cx="4414836" cy="5213346"/>
          </a:xfrm>
        </p:spPr>
        <p:txBody>
          <a:bodyPr>
            <a:normAutofit/>
          </a:bodyPr>
          <a:lstStyle/>
          <a:p>
            <a:pPr>
              <a:spcBef>
                <a:spcPct val="0"/>
              </a:spcBef>
              <a:spcAft>
                <a:spcPct val="20000"/>
              </a:spcAft>
            </a:pPr>
            <a:r>
              <a:rPr lang="en-US" altLang="en-US" dirty="0" smtClean="0">
                <a:latin typeface="Times New Roman" panose="02020603050405020304" pitchFamily="18" charset="0"/>
                <a:cs typeface="Times New Roman" panose="02020603050405020304" pitchFamily="18" charset="0"/>
              </a:rPr>
              <a:t>Being an amorphous solid, glass will not break into regular pieces with straight line fractures</a:t>
            </a:r>
          </a:p>
          <a:p>
            <a:r>
              <a:rPr lang="en-US" altLang="en-US" b="1" dirty="0" smtClean="0">
                <a:solidFill>
                  <a:srgbClr val="FF0000"/>
                </a:solidFill>
                <a:latin typeface="Times New Roman" panose="02020603050405020304" pitchFamily="18" charset="0"/>
                <a:cs typeface="Times New Roman" panose="02020603050405020304" pitchFamily="18" charset="0"/>
              </a:rPr>
              <a:t>Radial fractures </a:t>
            </a:r>
            <a:r>
              <a:rPr lang="en-US" altLang="en-US" dirty="0" smtClean="0">
                <a:latin typeface="Times New Roman" panose="02020603050405020304" pitchFamily="18" charset="0"/>
                <a:cs typeface="Times New Roman" panose="02020603050405020304" pitchFamily="18" charset="0"/>
              </a:rPr>
              <a:t>form first and are propagated in short segments on the side opposite the force.</a:t>
            </a:r>
          </a:p>
          <a:p>
            <a:r>
              <a:rPr lang="en-US" altLang="en-US" b="1" dirty="0" smtClean="0">
                <a:solidFill>
                  <a:srgbClr val="FF0000"/>
                </a:solidFill>
                <a:latin typeface="Times New Roman" panose="02020603050405020304" pitchFamily="18" charset="0"/>
                <a:cs typeface="Times New Roman" panose="02020603050405020304" pitchFamily="18" charset="0"/>
              </a:rPr>
              <a:t>Concentric fractures </a:t>
            </a:r>
            <a:r>
              <a:rPr lang="en-US" altLang="en-US" dirty="0" smtClean="0">
                <a:latin typeface="Times New Roman" panose="02020603050405020304" pitchFamily="18" charset="0"/>
                <a:cs typeface="Times New Roman" panose="02020603050405020304" pitchFamily="18" charset="0"/>
              </a:rPr>
              <a:t>come later from continued pressure on the same side as the force applied. </a:t>
            </a:r>
          </a:p>
          <a:p>
            <a:pPr>
              <a:spcBef>
                <a:spcPct val="0"/>
              </a:spcBef>
              <a:spcAft>
                <a:spcPct val="20000"/>
              </a:spcAft>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074" name="Picture 2" descr="Fra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953" y="4624786"/>
            <a:ext cx="4867580" cy="191849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180A563-CE3A-4DD5-B75B-25C2A88D1EE5}" type="slidenum">
              <a:rPr lang="en-US" smtClean="0"/>
              <a:t>6</a:t>
            </a:fld>
            <a:endParaRPr lang="en-US"/>
          </a:p>
        </p:txBody>
      </p:sp>
      <p:pic>
        <p:nvPicPr>
          <p:cNvPr id="10" name="Picture 7" descr="45866_f1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419" y="1143004"/>
            <a:ext cx="7316788"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979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4914899"/>
            <a:ext cx="10515600" cy="1262063"/>
          </a:xfrm>
        </p:spPr>
        <p:txBody>
          <a:bodyPr>
            <a:normAutofit lnSpcReduction="10000"/>
          </a:bodyPr>
          <a:lstStyle/>
          <a:p>
            <a:r>
              <a:rPr lang="en-US" altLang="en-US" dirty="0">
                <a:solidFill>
                  <a:srgbClr val="FF0000"/>
                </a:solidFill>
                <a:latin typeface="Times New Roman" panose="02020603050405020304" pitchFamily="18" charset="0"/>
                <a:cs typeface="Times New Roman" panose="02020603050405020304" pitchFamily="18" charset="0"/>
              </a:rPr>
              <a:t>Fracture patterns provide clues about the direction, rate, and sequence of the </a:t>
            </a:r>
            <a:r>
              <a:rPr lang="en-US" altLang="en-US" dirty="0" smtClean="0">
                <a:solidFill>
                  <a:srgbClr val="FF0000"/>
                </a:solidFill>
                <a:latin typeface="Times New Roman" panose="02020603050405020304" pitchFamily="18" charset="0"/>
                <a:cs typeface="Times New Roman" panose="02020603050405020304" pitchFamily="18" charset="0"/>
              </a:rPr>
              <a:t>impacts. </a:t>
            </a:r>
            <a:endParaRPr lang="en-US" altLang="en-US" dirty="0">
              <a:solidFill>
                <a:srgbClr val="FF0000"/>
              </a:solidFill>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Which bullet hole was created first?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7</a:t>
            </a:fld>
            <a:endParaRPr lang="en-US"/>
          </a:p>
        </p:txBody>
      </p:sp>
      <p:pic>
        <p:nvPicPr>
          <p:cNvPr id="6" name="Picture 4" descr="&#10;C05F03.jpg                                                     00005111 Tom Paris                      C299DA4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345" y="650474"/>
            <a:ext cx="5663421" cy="363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afetyGlass%5b800x533%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6460596" cy="430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2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2" y="236539"/>
            <a:ext cx="10515600" cy="877888"/>
          </a:xfrm>
        </p:spPr>
        <p:txBody>
          <a:bodyPr/>
          <a:lstStyle/>
          <a:p>
            <a:r>
              <a:rPr lang="en-US" b="1" dirty="0" smtClean="0">
                <a:latin typeface="Times New Roman" panose="02020603050405020304" pitchFamily="18" charset="0"/>
                <a:cs typeface="Times New Roman" panose="02020603050405020304" pitchFamily="18" charset="0"/>
              </a:rPr>
              <a:t>3R Rule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6687" y="1139827"/>
            <a:ext cx="7620001" cy="4351338"/>
          </a:xfrm>
        </p:spPr>
        <p:txBody>
          <a:bodyPr>
            <a:noAutofit/>
          </a:bodyPr>
          <a:lstStyle/>
          <a:p>
            <a:r>
              <a:rPr lang="en-US" altLang="en-US" dirty="0">
                <a:latin typeface="Times New Roman" panose="02020603050405020304" pitchFamily="18" charset="0"/>
                <a:cs typeface="Times New Roman" panose="02020603050405020304" pitchFamily="18" charset="0"/>
              </a:rPr>
              <a:t>Edges of broken pieces of glass will show rib (“stress”) marks.</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In a radial crack, the rib marks are perpendicular to unloaded side and parallel to loaded side. The </a:t>
            </a:r>
            <a:r>
              <a:rPr lang="en-US" altLang="en-US" dirty="0" smtClean="0">
                <a:latin typeface="Times New Roman" panose="02020603050405020304" pitchFamily="18" charset="0"/>
                <a:cs typeface="Times New Roman" panose="02020603050405020304" pitchFamily="18" charset="0"/>
              </a:rPr>
              <a:t>force arrow </a:t>
            </a:r>
            <a:r>
              <a:rPr lang="en-US" altLang="en-US" dirty="0">
                <a:latin typeface="Times New Roman" panose="02020603050405020304" pitchFamily="18" charset="0"/>
                <a:cs typeface="Times New Roman" panose="02020603050405020304" pitchFamily="18" charset="0"/>
              </a:rPr>
              <a:t>shows the side that received the impact.</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3R rule:</a:t>
            </a:r>
          </a:p>
          <a:p>
            <a:pPr lvl="1"/>
            <a:r>
              <a:rPr lang="en-US" altLang="en-US" sz="2800" b="1" dirty="0">
                <a:solidFill>
                  <a:srgbClr val="FF0000"/>
                </a:solidFill>
                <a:latin typeface="Times New Roman" panose="02020603050405020304" pitchFamily="18" charset="0"/>
                <a:cs typeface="Times New Roman" panose="02020603050405020304" pitchFamily="18" charset="0"/>
              </a:rPr>
              <a:t>Radial cracks </a:t>
            </a:r>
            <a:r>
              <a:rPr lang="en-US" altLang="en-US" sz="2800" dirty="0">
                <a:latin typeface="Times New Roman" panose="02020603050405020304" pitchFamily="18" charset="0"/>
                <a:cs typeface="Times New Roman" panose="02020603050405020304" pitchFamily="18" charset="0"/>
              </a:rPr>
              <a:t>give rib marks that make</a:t>
            </a:r>
          </a:p>
          <a:p>
            <a:pPr lvl="1"/>
            <a:r>
              <a:rPr lang="en-US" altLang="en-US" sz="2800" b="1" dirty="0">
                <a:solidFill>
                  <a:srgbClr val="FF0000"/>
                </a:solidFill>
                <a:latin typeface="Times New Roman" panose="02020603050405020304" pitchFamily="18" charset="0"/>
                <a:cs typeface="Times New Roman" panose="02020603050405020304" pitchFamily="18" charset="0"/>
              </a:rPr>
              <a:t>Right angles </a:t>
            </a:r>
            <a:r>
              <a:rPr lang="en-US" altLang="en-US" sz="2800" dirty="0">
                <a:latin typeface="Times New Roman" panose="02020603050405020304" pitchFamily="18" charset="0"/>
                <a:cs typeface="Times New Roman" panose="02020603050405020304" pitchFamily="18" charset="0"/>
              </a:rPr>
              <a:t>on the </a:t>
            </a:r>
          </a:p>
          <a:p>
            <a:pPr lvl="1"/>
            <a:r>
              <a:rPr lang="en-US" altLang="en-US" sz="2800" b="1" dirty="0">
                <a:solidFill>
                  <a:srgbClr val="FF0000"/>
                </a:solidFill>
                <a:latin typeface="Times New Roman" panose="02020603050405020304" pitchFamily="18" charset="0"/>
                <a:cs typeface="Times New Roman" panose="02020603050405020304" pitchFamily="18" charset="0"/>
              </a:rPr>
              <a:t>Reverse side </a:t>
            </a:r>
            <a:r>
              <a:rPr lang="en-US" altLang="en-US" sz="2800" dirty="0">
                <a:latin typeface="Times New Roman" panose="02020603050405020304" pitchFamily="18" charset="0"/>
                <a:cs typeface="Times New Roman" panose="02020603050405020304" pitchFamily="18" charset="0"/>
              </a:rPr>
              <a:t>from where the force was applied</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80A563-CE3A-4DD5-B75B-25C2A88D1EE5}" type="slidenum">
              <a:rPr lang="en-US" smtClean="0"/>
              <a:t>8</a:t>
            </a:fld>
            <a:endParaRPr lang="en-US"/>
          </a:p>
        </p:txBody>
      </p:sp>
      <p:pic>
        <p:nvPicPr>
          <p:cNvPr id="4103" name="Picture 7" descr="https://deathbetweenthecovers.files.wordpress.com/2013/04/compressed-gl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4319" y="1356284"/>
            <a:ext cx="3723500" cy="37128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97283" y="5745161"/>
            <a:ext cx="4769832" cy="369332"/>
          </a:xfrm>
          <a:prstGeom prst="rect">
            <a:avLst/>
          </a:prstGeom>
        </p:spPr>
        <p:txBody>
          <a:bodyPr wrap="none">
            <a:spAutoFit/>
          </a:bodyPr>
          <a:lstStyle/>
          <a:p>
            <a:r>
              <a:rPr lang="en-US" dirty="0"/>
              <a:t>https://deathbetweenthecovers.wordpress.com/</a:t>
            </a:r>
          </a:p>
        </p:txBody>
      </p:sp>
    </p:spTree>
    <p:extLst>
      <p:ext uri="{BB962C8B-B14F-4D97-AF65-F5344CB8AC3E}">
        <p14:creationId xmlns:p14="http://schemas.microsoft.com/office/powerpoint/2010/main" val="1397228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Tempered glass</a:t>
            </a:r>
            <a:endParaRPr lang="en-US"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To deliberately increase the </a:t>
            </a:r>
            <a:r>
              <a:rPr lang="en-US" b="1" dirty="0" smtClean="0">
                <a:solidFill>
                  <a:srgbClr val="FF0000"/>
                </a:solidFill>
                <a:latin typeface="Times New Roman" panose="02020603050405020304" pitchFamily="18" charset="0"/>
                <a:cs typeface="Times New Roman" panose="02020603050405020304" pitchFamily="18" charset="0"/>
              </a:rPr>
              <a:t>tensile strength </a:t>
            </a:r>
            <a:r>
              <a:rPr lang="en-US" dirty="0" smtClean="0">
                <a:latin typeface="Times New Roman" panose="02020603050405020304" pitchFamily="18" charset="0"/>
                <a:cs typeface="Times New Roman" panose="02020603050405020304" pitchFamily="18" charset="0"/>
              </a:rPr>
              <a:t>in the surface, the glass is heated and cooled rapidly.</a:t>
            </a:r>
          </a:p>
          <a:p>
            <a:r>
              <a:rPr lang="en-US" dirty="0" smtClean="0">
                <a:latin typeface="Times New Roman" panose="02020603050405020304" pitchFamily="18" charset="0"/>
                <a:cs typeface="Times New Roman" panose="02020603050405020304" pitchFamily="18" charset="0"/>
              </a:rPr>
              <a:t>The process for strengthening the glass is known as </a:t>
            </a:r>
            <a:r>
              <a:rPr lang="en-US" b="1" dirty="0" smtClean="0">
                <a:solidFill>
                  <a:srgbClr val="FF0000"/>
                </a:solidFill>
                <a:latin typeface="Times New Roman" panose="02020603050405020304" pitchFamily="18" charset="0"/>
                <a:cs typeface="Times New Roman" panose="02020603050405020304" pitchFamily="18" charset="0"/>
              </a:rPr>
              <a:t>tempering</a:t>
            </a:r>
            <a:r>
              <a:rPr lang="en-US" dirty="0" smtClean="0">
                <a:latin typeface="Times New Roman" panose="02020603050405020304" pitchFamily="18" charset="0"/>
                <a:cs typeface="Times New Roman" panose="02020603050405020304" pitchFamily="18" charset="0"/>
              </a:rPr>
              <a:t> and the glass manufactured by the process is called </a:t>
            </a:r>
            <a:r>
              <a:rPr lang="en-US" b="1" dirty="0" smtClean="0">
                <a:solidFill>
                  <a:srgbClr val="FF0000"/>
                </a:solidFill>
                <a:latin typeface="Times New Roman" panose="02020603050405020304" pitchFamily="18" charset="0"/>
                <a:cs typeface="Times New Roman" panose="02020603050405020304" pitchFamily="18" charset="0"/>
              </a:rPr>
              <a:t>tempered glass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Tempered glass can have </a:t>
            </a:r>
            <a:r>
              <a:rPr lang="en-US" dirty="0">
                <a:latin typeface="Times New Roman" panose="02020603050405020304" pitchFamily="18" charset="0"/>
                <a:cs typeface="Times New Roman" panose="02020603050405020304" pitchFamily="18" charset="0"/>
              </a:rPr>
              <a:t>high mechanical strength and is 4 to 5 times stronger than annealed glass of the same thickness due to the stresses induced during </a:t>
            </a:r>
            <a:r>
              <a:rPr lang="en-US" dirty="0" smtClean="0">
                <a:latin typeface="Times New Roman" panose="02020603050405020304" pitchFamily="18" charset="0"/>
                <a:cs typeface="Times New Roman" panose="02020603050405020304" pitchFamily="18" charset="0"/>
              </a:rPr>
              <a:t>toughening.</a:t>
            </a:r>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180A563-CE3A-4DD5-B75B-25C2A88D1EE5}" type="slidenum">
              <a:rPr lang="en-US" smtClean="0"/>
              <a:t>9</a:t>
            </a:fld>
            <a:endParaRPr lang="en-US"/>
          </a:p>
        </p:txBody>
      </p:sp>
    </p:spTree>
    <p:extLst>
      <p:ext uri="{BB962C8B-B14F-4D97-AF65-F5344CB8AC3E}">
        <p14:creationId xmlns:p14="http://schemas.microsoft.com/office/powerpoint/2010/main" val="167384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562</TotalTime>
  <Words>1226</Words>
  <Application>Microsoft Office PowerPoint</Application>
  <PresentationFormat>Widescreen</PresentationFormat>
  <Paragraphs>124</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ＭＳ Ｐゴシック</vt:lpstr>
      <vt:lpstr>Arial</vt:lpstr>
      <vt:lpstr>Calibri</vt:lpstr>
      <vt:lpstr>Calibri Light</vt:lpstr>
      <vt:lpstr>Cordia New</vt:lpstr>
      <vt:lpstr>Roboto</vt:lpstr>
      <vt:lpstr>Times</vt:lpstr>
      <vt:lpstr>Times New Roman</vt:lpstr>
      <vt:lpstr>ヒラギノ角ゴ Pro W3</vt:lpstr>
      <vt:lpstr>Office Theme</vt:lpstr>
      <vt:lpstr>Glass Evidence</vt:lpstr>
      <vt:lpstr>Types of glass according to chemical contents</vt:lpstr>
      <vt:lpstr>PowerPoint Presentation</vt:lpstr>
      <vt:lpstr>How do glass windows break?</vt:lpstr>
      <vt:lpstr>Compressive strength and Tensile strength</vt:lpstr>
      <vt:lpstr>Fracture patterns in broken glass</vt:lpstr>
      <vt:lpstr>PowerPoint Presentation</vt:lpstr>
      <vt:lpstr>3R Rule</vt:lpstr>
      <vt:lpstr>Tempered glass</vt:lpstr>
      <vt:lpstr>Glass Fractures by Projectiles</vt:lpstr>
      <vt:lpstr>Which Bullet Hole Was First?</vt:lpstr>
      <vt:lpstr>Forensic Examination of Glass</vt:lpstr>
      <vt:lpstr>Glass type determinations</vt:lpstr>
      <vt:lpstr>Glass Density</vt:lpstr>
      <vt:lpstr>Density by the Flotation Method</vt:lpstr>
      <vt:lpstr>PowerPoint Presentation</vt:lpstr>
      <vt:lpstr>PowerPoint Presentation</vt:lpstr>
      <vt:lpstr>PowerPoint Presentation</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rachapak.chi@gmail.com</dc:creator>
  <cp:lastModifiedBy>rachapak.chi@gmail.com</cp:lastModifiedBy>
  <cp:revision>74</cp:revision>
  <dcterms:created xsi:type="dcterms:W3CDTF">2016-03-28T14:09:08Z</dcterms:created>
  <dcterms:modified xsi:type="dcterms:W3CDTF">2019-09-10T22:32:53Z</dcterms:modified>
</cp:coreProperties>
</file>